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7.jpg"/><Relationship Id="rId9" Type="http://schemas.openxmlformats.org/officeDocument/2006/relationships/image" Target="../media/image6.png"/><Relationship Id="rId5" Type="http://schemas.openxmlformats.org/officeDocument/2006/relationships/image" Target="../media/image2.jpg"/><Relationship Id="rId6" Type="http://schemas.openxmlformats.org/officeDocument/2006/relationships/image" Target="../media/image3.jpg"/><Relationship Id="rId7" Type="http://schemas.openxmlformats.org/officeDocument/2006/relationships/image" Target="../media/image5.png"/><Relationship Id="rId8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409699"/>
            <a:ext cx="9144300" cy="469200"/>
          </a:xfrm>
          <a:prstGeom prst="rect">
            <a:avLst/>
          </a:prstGeom>
          <a:solidFill>
            <a:srgbClr val="008FD4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0" y="409700"/>
            <a:ext cx="6152400" cy="469200"/>
          </a:xfrm>
          <a:prstGeom prst="homePlate">
            <a:avLst>
              <a:gd fmla="val 50000" name="adj"/>
            </a:avLst>
          </a:prstGeom>
          <a:solidFill>
            <a:srgbClr val="00B05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0" y="409700"/>
            <a:ext cx="3190200" cy="469200"/>
          </a:xfrm>
          <a:prstGeom prst="homePlate">
            <a:avLst>
              <a:gd fmla="val 50000" name="adj"/>
            </a:avLst>
          </a:prstGeom>
          <a:solidFill>
            <a:srgbClr val="B4985A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23379" y="519589"/>
            <a:ext cx="3041700" cy="3726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1</a:t>
            </a:r>
            <a:r>
              <a:rPr b="1"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. </a:t>
            </a:r>
            <a:r>
              <a:rPr b="1" lang="ko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작품 기획 및 하드웨어구성</a:t>
            </a:r>
            <a:endParaRPr b="1" i="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604599" y="509717"/>
            <a:ext cx="2160600" cy="3726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2. 소프트웨어 구성</a:t>
            </a:r>
            <a:endParaRPr b="1" i="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6191291" y="506938"/>
            <a:ext cx="2454300" cy="3726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3. Design 및 Test</a:t>
            </a:r>
            <a:endParaRPr b="1" i="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60" name="Google Shape;60;p13"/>
          <p:cNvCxnSpPr/>
          <p:nvPr/>
        </p:nvCxnSpPr>
        <p:spPr>
          <a:xfrm>
            <a:off x="3132457" y="1206084"/>
            <a:ext cx="2879100" cy="0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" name="Google Shape;61;p13"/>
          <p:cNvCxnSpPr/>
          <p:nvPr/>
        </p:nvCxnSpPr>
        <p:spPr>
          <a:xfrm>
            <a:off x="-61" y="1215365"/>
            <a:ext cx="2879100" cy="0"/>
          </a:xfrm>
          <a:prstGeom prst="straightConnector1">
            <a:avLst/>
          </a:prstGeom>
          <a:noFill/>
          <a:ln cap="flat" cmpd="sng" w="28575">
            <a:solidFill>
              <a:srgbClr val="B4985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13"/>
          <p:cNvSpPr txBox="1"/>
          <p:nvPr/>
        </p:nvSpPr>
        <p:spPr>
          <a:xfrm>
            <a:off x="7490" y="931006"/>
            <a:ext cx="424800" cy="287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" sz="1200" u="none" cap="none" strike="noStrike">
                <a:solidFill>
                  <a:srgbClr val="B4985A"/>
                </a:solidFill>
                <a:latin typeface="Malgun Gothic"/>
                <a:ea typeface="Malgun Gothic"/>
                <a:cs typeface="Malgun Gothic"/>
                <a:sym typeface="Malgun Gothic"/>
              </a:rPr>
              <a:t>1.1</a:t>
            </a:r>
            <a:endParaRPr b="1" sz="1200">
              <a:solidFill>
                <a:srgbClr val="B4985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402736" y="934679"/>
            <a:ext cx="2454300" cy="287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Malgun Gothic"/>
                <a:ea typeface="Malgun Gothic"/>
                <a:cs typeface="Malgun Gothic"/>
                <a:sym typeface="Malgun Gothic"/>
              </a:rPr>
              <a:t>작품기획 및 기획목적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3132575" y="932668"/>
            <a:ext cx="424800" cy="2055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00B050"/>
                </a:solidFill>
                <a:latin typeface="Malgun Gothic"/>
                <a:ea typeface="Malgun Gothic"/>
                <a:cs typeface="Malgun Gothic"/>
                <a:sym typeface="Malgun Gothic"/>
              </a:rPr>
              <a:t>2.1</a:t>
            </a:r>
            <a:endParaRPr b="1" sz="1200">
              <a:solidFill>
                <a:srgbClr val="00B05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65" name="Google Shape;65;p13"/>
          <p:cNvCxnSpPr/>
          <p:nvPr/>
        </p:nvCxnSpPr>
        <p:spPr>
          <a:xfrm>
            <a:off x="6265286" y="2643320"/>
            <a:ext cx="2879100" cy="0"/>
          </a:xfrm>
          <a:prstGeom prst="straightConnector1">
            <a:avLst/>
          </a:prstGeom>
          <a:noFill/>
          <a:ln cap="flat" cmpd="sng" w="28575">
            <a:solidFill>
              <a:srgbClr val="008FD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" name="Google Shape;66;p13"/>
          <p:cNvSpPr txBox="1"/>
          <p:nvPr/>
        </p:nvSpPr>
        <p:spPr>
          <a:xfrm>
            <a:off x="3527733" y="928749"/>
            <a:ext cx="2454300" cy="287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Malgun Gothic"/>
                <a:ea typeface="Malgun Gothic"/>
                <a:cs typeface="Malgun Gothic"/>
                <a:sym typeface="Malgun Gothic"/>
              </a:rPr>
              <a:t>소프트웨어 구성도</a:t>
            </a:r>
            <a:endParaRPr b="1" sz="12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6265200" y="2362015"/>
            <a:ext cx="424800" cy="287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008FD4"/>
                </a:solidFill>
                <a:latin typeface="Malgun Gothic"/>
                <a:ea typeface="Malgun Gothic"/>
                <a:cs typeface="Malgun Gothic"/>
                <a:sym typeface="Malgun Gothic"/>
              </a:rPr>
              <a:t>3.2</a:t>
            </a:r>
            <a:endParaRPr b="1" sz="1200">
              <a:solidFill>
                <a:srgbClr val="008FD4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8" name="Google Shape;68;p13"/>
          <p:cNvSpPr txBox="1"/>
          <p:nvPr/>
        </p:nvSpPr>
        <p:spPr>
          <a:xfrm>
            <a:off x="6680165" y="2359203"/>
            <a:ext cx="2454300" cy="287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Malgun Gothic"/>
                <a:ea typeface="Malgun Gothic"/>
                <a:cs typeface="Malgun Gothic"/>
                <a:sym typeface="Malgun Gothic"/>
              </a:rPr>
              <a:t>Test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123375" y="4289237"/>
            <a:ext cx="2631300" cy="10782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</a:t>
            </a: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Jetson nano 2개와 Android 스마트폰, 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  휴대용 라우터로 구성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</a:t>
            </a: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Jetson nano에는 Picamera와 GPIO센서 부착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  GPIO 모듈에는 초음파센서, 충격감지 센서 부착</a:t>
            </a:r>
            <a:endParaRPr sz="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8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70" name="Google Shape;70;p13"/>
          <p:cNvCxnSpPr/>
          <p:nvPr/>
        </p:nvCxnSpPr>
        <p:spPr>
          <a:xfrm>
            <a:off x="-61" y="2893262"/>
            <a:ext cx="2879100" cy="0"/>
          </a:xfrm>
          <a:prstGeom prst="straightConnector1">
            <a:avLst/>
          </a:prstGeom>
          <a:noFill/>
          <a:ln cap="flat" cmpd="sng" w="28575">
            <a:solidFill>
              <a:srgbClr val="B4985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13"/>
          <p:cNvSpPr txBox="1"/>
          <p:nvPr/>
        </p:nvSpPr>
        <p:spPr>
          <a:xfrm>
            <a:off x="-11" y="2566629"/>
            <a:ext cx="424800" cy="575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B4985A"/>
                </a:solidFill>
                <a:latin typeface="Malgun Gothic"/>
                <a:ea typeface="Malgun Gothic"/>
                <a:cs typeface="Malgun Gothic"/>
                <a:sym typeface="Malgun Gothic"/>
              </a:rPr>
              <a:t>1.2</a:t>
            </a:r>
            <a:endParaRPr b="1" sz="1200">
              <a:solidFill>
                <a:srgbClr val="B4985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2" name="Google Shape;72;p13"/>
          <p:cNvSpPr txBox="1"/>
          <p:nvPr/>
        </p:nvSpPr>
        <p:spPr>
          <a:xfrm>
            <a:off x="395271" y="2576464"/>
            <a:ext cx="2454300" cy="287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Malgun Gothic"/>
                <a:ea typeface="Malgun Gothic"/>
                <a:cs typeface="Malgun Gothic"/>
                <a:sym typeface="Malgun Gothic"/>
              </a:rPr>
              <a:t>하드웨어 구성</a:t>
            </a:r>
            <a:endParaRPr b="1" sz="12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73" name="Google Shape;73;p13"/>
          <p:cNvCxnSpPr/>
          <p:nvPr/>
        </p:nvCxnSpPr>
        <p:spPr>
          <a:xfrm>
            <a:off x="3132569" y="2961125"/>
            <a:ext cx="2879100" cy="0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" name="Google Shape;74;p13"/>
          <p:cNvSpPr txBox="1"/>
          <p:nvPr/>
        </p:nvSpPr>
        <p:spPr>
          <a:xfrm>
            <a:off x="3132582" y="2631685"/>
            <a:ext cx="424800" cy="575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00B050"/>
                </a:solidFill>
                <a:latin typeface="Malgun Gothic"/>
                <a:ea typeface="Malgun Gothic"/>
                <a:cs typeface="Malgun Gothic"/>
                <a:sym typeface="Malgun Gothic"/>
              </a:rPr>
              <a:t>2.2</a:t>
            </a:r>
            <a:endParaRPr b="1" sz="1200">
              <a:solidFill>
                <a:srgbClr val="00B05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B05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5" name="Google Shape;75;p13"/>
          <p:cNvSpPr txBox="1"/>
          <p:nvPr/>
        </p:nvSpPr>
        <p:spPr>
          <a:xfrm>
            <a:off x="3527733" y="2633230"/>
            <a:ext cx="2454300" cy="287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Malgun Gothic"/>
                <a:ea typeface="Malgun Gothic"/>
                <a:cs typeface="Malgun Gothic"/>
                <a:sym typeface="Malgun Gothic"/>
              </a:rPr>
              <a:t>객체 탐지, 영상 분할 및 Sensor</a:t>
            </a:r>
            <a:endParaRPr sz="12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76" name="Google Shape;76;p13"/>
          <p:cNvCxnSpPr/>
          <p:nvPr/>
        </p:nvCxnSpPr>
        <p:spPr>
          <a:xfrm>
            <a:off x="3132457" y="4208142"/>
            <a:ext cx="2879100" cy="0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" name="Google Shape;77;p13"/>
          <p:cNvSpPr txBox="1"/>
          <p:nvPr/>
        </p:nvSpPr>
        <p:spPr>
          <a:xfrm>
            <a:off x="3142447" y="3917481"/>
            <a:ext cx="424800" cy="287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00B050"/>
                </a:solidFill>
                <a:latin typeface="Malgun Gothic"/>
                <a:ea typeface="Malgun Gothic"/>
                <a:cs typeface="Malgun Gothic"/>
                <a:sym typeface="Malgun Gothic"/>
              </a:rPr>
              <a:t>2.3</a:t>
            </a:r>
            <a:endParaRPr b="1" sz="1200">
              <a:solidFill>
                <a:srgbClr val="00B05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8" name="Google Shape;78;p13"/>
          <p:cNvSpPr txBox="1"/>
          <p:nvPr/>
        </p:nvSpPr>
        <p:spPr>
          <a:xfrm>
            <a:off x="3560525" y="3911702"/>
            <a:ext cx="2454300" cy="287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Malgun Gothic"/>
                <a:ea typeface="Malgun Gothic"/>
                <a:cs typeface="Malgun Gothic"/>
                <a:sym typeface="Malgun Gothic"/>
              </a:rPr>
              <a:t>Android</a:t>
            </a:r>
            <a:endParaRPr sz="1200"/>
          </a:p>
        </p:txBody>
      </p:sp>
      <p:sp>
        <p:nvSpPr>
          <p:cNvPr id="79" name="Google Shape;79;p13"/>
          <p:cNvSpPr txBox="1"/>
          <p:nvPr/>
        </p:nvSpPr>
        <p:spPr>
          <a:xfrm>
            <a:off x="123375" y="1251500"/>
            <a:ext cx="3076800" cy="1364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</a:t>
            </a:r>
            <a:r>
              <a:rPr b="1" lang="ko" sz="800">
                <a:latin typeface="Malgun Gothic"/>
                <a:ea typeface="Malgun Gothic"/>
                <a:cs typeface="Malgun Gothic"/>
                <a:sym typeface="Malgun Gothic"/>
              </a:rPr>
              <a:t>작품 기획</a:t>
            </a:r>
            <a:endParaRPr b="1" sz="8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- 2020년 서울시에서 교통약자 이동편의시설 실태 전수조사  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  결과 ‘횡단보도 턱낮춤’과 ‘점자블록’등 설치기준에 부적합한  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  곳이 16.282건으로 조사되어 이동권 취약계층의 안전과 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  직결되는 문제를 가지고 있어 해당 작품을 기획하게 되었다.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</a:t>
            </a:r>
            <a:r>
              <a:rPr b="1" lang="ko" sz="800">
                <a:latin typeface="Malgun Gothic"/>
                <a:ea typeface="Malgun Gothic"/>
                <a:cs typeface="Malgun Gothic"/>
                <a:sym typeface="Malgun Gothic"/>
              </a:rPr>
              <a:t>기획 목적</a:t>
            </a:r>
            <a:endParaRPr b="1" sz="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- 이동권 취약계층에 대하여 다양한 위협으로부터 보호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0" name="Google Shape;80;p13"/>
          <p:cNvSpPr txBox="1"/>
          <p:nvPr/>
        </p:nvSpPr>
        <p:spPr>
          <a:xfrm>
            <a:off x="3190200" y="3018933"/>
            <a:ext cx="2750100" cy="9486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</a:t>
            </a: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객체탐지에 Mobilenet V1 SSD모델을 </a:t>
            </a:r>
            <a:r>
              <a:rPr b="1" lang="ko" sz="800" u="sng">
                <a:latin typeface="Malgun Gothic"/>
                <a:ea typeface="Malgun Gothic"/>
                <a:cs typeface="Malgun Gothic"/>
                <a:sym typeface="Malgun Gothic"/>
              </a:rPr>
              <a:t>학습시켜 사용</a:t>
            </a:r>
            <a:endParaRPr b="1" sz="800" u="sng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</a:t>
            </a: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영상분할에 DeepLab V3 알고리즘 이용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초음파센서로 물체와의 거리 판별목적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충격감지센서로 사용자의 충격 판별시 보호자에게 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이메일 전송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1" name="Google Shape;81;p13"/>
          <p:cNvSpPr txBox="1"/>
          <p:nvPr/>
        </p:nvSpPr>
        <p:spPr>
          <a:xfrm>
            <a:off x="3200075" y="4241423"/>
            <a:ext cx="2599500" cy="899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</a:t>
            </a: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App 실행 시</a:t>
            </a:r>
            <a:r>
              <a:rPr b="1" lang="ko" sz="800">
                <a:latin typeface="Malgun Gothic"/>
                <a:ea typeface="Malgun Gothic"/>
                <a:cs typeface="Malgun Gothic"/>
                <a:sym typeface="Malgun Gothic"/>
              </a:rPr>
              <a:t> ‘시작’ </a:t>
            </a: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또는 </a:t>
            </a:r>
            <a:r>
              <a:rPr b="1" lang="ko" sz="800">
                <a:latin typeface="Malgun Gothic"/>
                <a:ea typeface="Malgun Gothic"/>
                <a:cs typeface="Malgun Gothic"/>
                <a:sym typeface="Malgun Gothic"/>
              </a:rPr>
              <a:t>‘연결</a:t>
            </a: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’이라는 말과 함께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  </a:t>
            </a:r>
            <a:r>
              <a:rPr b="1" lang="ko" sz="800" u="sng">
                <a:latin typeface="Malgun Gothic"/>
                <a:ea typeface="Malgun Gothic"/>
                <a:cs typeface="Malgun Gothic"/>
                <a:sym typeface="Malgun Gothic"/>
              </a:rPr>
              <a:t>TTS</a:t>
            </a: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를 통하여 객체 탐지와 영상분할을 구동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</a:t>
            </a: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 객체 탐지와 영상분할이미지의 대한 label data를</a:t>
            </a:r>
            <a:r>
              <a:rPr lang="ko" sz="8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</a:t>
            </a:r>
            <a:r>
              <a:rPr b="1" lang="ko" sz="800" u="sng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STT</a:t>
            </a:r>
            <a:r>
              <a:rPr lang="ko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 통하여 시각장애인에게 정보를 전달 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Java API와 Socket 통신을 이용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82" name="Google Shape;82;p13"/>
          <p:cNvGrpSpPr/>
          <p:nvPr/>
        </p:nvGrpSpPr>
        <p:grpSpPr>
          <a:xfrm>
            <a:off x="6374543" y="2705266"/>
            <a:ext cx="2682918" cy="899635"/>
            <a:chOff x="4572000" y="4345250"/>
            <a:chExt cx="4394625" cy="1650100"/>
          </a:xfrm>
        </p:grpSpPr>
        <p:pic>
          <p:nvPicPr>
            <p:cNvPr id="83" name="Google Shape;83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33412" y="4375366"/>
              <a:ext cx="2133213" cy="16199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84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72000" y="4345250"/>
              <a:ext cx="2185427" cy="16501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5" name="Google Shape;85;p13"/>
          <p:cNvGrpSpPr/>
          <p:nvPr/>
        </p:nvGrpSpPr>
        <p:grpSpPr>
          <a:xfrm>
            <a:off x="6361950" y="3914127"/>
            <a:ext cx="2686025" cy="948600"/>
            <a:chOff x="6361950" y="3997575"/>
            <a:chExt cx="2686025" cy="1078200"/>
          </a:xfrm>
        </p:grpSpPr>
        <p:pic>
          <p:nvPicPr>
            <p:cNvPr id="86" name="Google Shape;86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35050" y="3997575"/>
              <a:ext cx="1312925" cy="1078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" name="Google Shape;87;p13"/>
            <p:cNvSpPr/>
            <p:nvPr/>
          </p:nvSpPr>
          <p:spPr>
            <a:xfrm>
              <a:off x="8165259" y="4418248"/>
              <a:ext cx="399900" cy="3282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88" name="Google Shape;88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361950" y="3997575"/>
              <a:ext cx="1312925" cy="1078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13"/>
            <p:cNvSpPr/>
            <p:nvPr/>
          </p:nvSpPr>
          <p:spPr>
            <a:xfrm>
              <a:off x="6794746" y="4418438"/>
              <a:ext cx="386400" cy="3282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0" name="Google Shape;9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8425" y="2948864"/>
            <a:ext cx="2389275" cy="12981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/>
          <p:nvPr/>
        </p:nvSpPr>
        <p:spPr>
          <a:xfrm>
            <a:off x="0" y="-150600"/>
            <a:ext cx="9144300" cy="740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C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1947400" y="65425"/>
            <a:ext cx="5392200" cy="3585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2848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딥러닝을 이용한 실시간 시각장애인 보행보조시스템</a:t>
            </a:r>
            <a:endParaRPr b="1" sz="1100" cap="none" strike="noStrik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93" name="Google Shape;93;p13"/>
          <p:cNvCxnSpPr/>
          <p:nvPr/>
        </p:nvCxnSpPr>
        <p:spPr>
          <a:xfrm>
            <a:off x="6276438" y="1206925"/>
            <a:ext cx="2879100" cy="0"/>
          </a:xfrm>
          <a:prstGeom prst="straightConnector1">
            <a:avLst/>
          </a:prstGeom>
          <a:noFill/>
          <a:ln cap="flat" cmpd="sng" w="28575">
            <a:solidFill>
              <a:srgbClr val="008FD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" name="Google Shape;94;p13"/>
          <p:cNvSpPr txBox="1"/>
          <p:nvPr/>
        </p:nvSpPr>
        <p:spPr>
          <a:xfrm>
            <a:off x="6268089" y="915755"/>
            <a:ext cx="424800" cy="287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008FD4"/>
                </a:solidFill>
                <a:latin typeface="Malgun Gothic"/>
                <a:ea typeface="Malgun Gothic"/>
                <a:cs typeface="Malgun Gothic"/>
                <a:sym typeface="Malgun Gothic"/>
              </a:rPr>
              <a:t>3.1</a:t>
            </a:r>
            <a:endParaRPr b="1" sz="1200">
              <a:solidFill>
                <a:srgbClr val="008FD4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5" name="Google Shape;95;p13"/>
          <p:cNvSpPr txBox="1"/>
          <p:nvPr/>
        </p:nvSpPr>
        <p:spPr>
          <a:xfrm>
            <a:off x="6692864" y="918554"/>
            <a:ext cx="2454300" cy="287700"/>
          </a:xfrm>
          <a:prstGeom prst="rect">
            <a:avLst/>
          </a:prstGeom>
          <a:noFill/>
          <a:ln cap="flat" cmpd="sng" w="9525">
            <a:solidFill>
              <a:srgbClr val="A5A5A5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Malgun Gothic"/>
                <a:ea typeface="Malgun Gothic"/>
                <a:cs typeface="Malgun Gothic"/>
                <a:sym typeface="Malgun Gothic"/>
              </a:rPr>
              <a:t>Design</a:t>
            </a:r>
            <a:endParaRPr b="1" sz="12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6" name="Google Shape;96;p13"/>
          <p:cNvSpPr txBox="1"/>
          <p:nvPr/>
        </p:nvSpPr>
        <p:spPr>
          <a:xfrm>
            <a:off x="6599452" y="3637325"/>
            <a:ext cx="22224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사진) 수원대학교 주변 객체 탐지 결과</a:t>
            </a:r>
            <a:endParaRPr sz="800"/>
          </a:p>
        </p:txBody>
      </p:sp>
      <p:sp>
        <p:nvSpPr>
          <p:cNvPr id="97" name="Google Shape;97;p13"/>
          <p:cNvSpPr txBox="1"/>
          <p:nvPr/>
        </p:nvSpPr>
        <p:spPr>
          <a:xfrm>
            <a:off x="6361950" y="4857825"/>
            <a:ext cx="27501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사진) </a:t>
            </a:r>
            <a:r>
              <a:rPr lang="ko" sz="800">
                <a:solidFill>
                  <a:schemeClr val="dk1"/>
                </a:solidFill>
              </a:rPr>
              <a:t>영상분할 Feature map을 통한 결과 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98" name="Google Shape;98;p13"/>
          <p:cNvSpPr txBox="1"/>
          <p:nvPr/>
        </p:nvSpPr>
        <p:spPr>
          <a:xfrm>
            <a:off x="7339250" y="1249625"/>
            <a:ext cx="1816200" cy="11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편리성 </a:t>
            </a:r>
            <a:endParaRPr b="1"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800">
                <a:solidFill>
                  <a:schemeClr val="dk1"/>
                </a:solidFill>
              </a:rPr>
              <a:t> - 간편하게 착용할수 있게    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800">
                <a:solidFill>
                  <a:schemeClr val="dk1"/>
                </a:solidFill>
              </a:rPr>
              <a:t>   가슴스트랩을 사용해 구성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• </a:t>
            </a:r>
            <a:r>
              <a:rPr b="1" lang="ko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실용성</a:t>
            </a:r>
            <a:endParaRPr b="1"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800">
                <a:solidFill>
                  <a:schemeClr val="dk1"/>
                </a:solidFill>
              </a:rPr>
              <a:t> -  스트랩과 스마트폰만 있다면 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800">
                <a:solidFill>
                  <a:schemeClr val="dk1"/>
                </a:solidFill>
              </a:rPr>
              <a:t>    언제 어디서든 사용할 수 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800">
                <a:solidFill>
                  <a:schemeClr val="dk1"/>
                </a:solidFill>
              </a:rPr>
              <a:t>    있도록 구성</a:t>
            </a:r>
            <a:endParaRPr b="1"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b="1"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pic>
        <p:nvPicPr>
          <p:cNvPr id="99" name="Google Shape;99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071175" y="1242488"/>
            <a:ext cx="2972435" cy="136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20700" y="1310175"/>
            <a:ext cx="719600" cy="94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